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ED78CE-A66B-4AE7-BD72-CB677E5CA733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D132F8-3891-4134-B46F-DC839AC146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0337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D132F8-3891-4134-B46F-DC839AC146BE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498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FE9A2-72FC-452A-AB31-B89E26DABC1B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3DAF1-0692-432F-AB86-7F1ECEF3CACB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7641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FE9A2-72FC-452A-AB31-B89E26DABC1B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3DAF1-0692-432F-AB86-7F1ECEF3CA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0560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FE9A2-72FC-452A-AB31-B89E26DABC1B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3DAF1-0692-432F-AB86-7F1ECEF3CA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397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FE9A2-72FC-452A-AB31-B89E26DABC1B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3DAF1-0692-432F-AB86-7F1ECEF3CA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09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FE9A2-72FC-452A-AB31-B89E26DABC1B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3DAF1-0692-432F-AB86-7F1ECEF3CACB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4394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FE9A2-72FC-452A-AB31-B89E26DABC1B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3DAF1-0692-432F-AB86-7F1ECEF3CA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8473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FE9A2-72FC-452A-AB31-B89E26DABC1B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3DAF1-0692-432F-AB86-7F1ECEF3CA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638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FE9A2-72FC-452A-AB31-B89E26DABC1B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3DAF1-0692-432F-AB86-7F1ECEF3CA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4174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FE9A2-72FC-452A-AB31-B89E26DABC1B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3DAF1-0692-432F-AB86-7F1ECEF3CA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905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19FE9A2-72FC-452A-AB31-B89E26DABC1B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093DAF1-0692-432F-AB86-7F1ECEF3CA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223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FE9A2-72FC-452A-AB31-B89E26DABC1B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3DAF1-0692-432F-AB86-7F1ECEF3CA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714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19FE9A2-72FC-452A-AB31-B89E26DABC1B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093DAF1-0692-432F-AB86-7F1ECEF3CACB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7389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2429300"/>
            <a:ext cx="10058400" cy="941697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МОТИВАЦИЯ В ОРГАНИЗАЦИИ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3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394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1025" y="409433"/>
            <a:ext cx="11923595" cy="5647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Виды мотивации </a:t>
            </a:r>
            <a:endParaRPr lang="ru-RU" sz="1900" dirty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Большинство психологов согласны с выделением двух типов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мотивации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и соответствующих им типов поведения: </a:t>
            </a:r>
          </a:p>
          <a:p>
            <a:pPr algn="just"/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1) внешней мотивации и соответственно внешне мотивированного поведения; </a:t>
            </a:r>
            <a:endParaRPr lang="ru-RU" sz="1900" b="0" i="0" u="none" strike="noStrike" baseline="0" dirty="0" smtClean="0">
              <a:latin typeface="Times New Roman" panose="02020603050405020304" pitchFamily="18" charset="0"/>
            </a:endParaRPr>
          </a:p>
          <a:p>
            <a:pPr algn="just"/>
            <a:r>
              <a:rPr lang="ru-RU" sz="1900" b="0" i="0" u="none" strike="noStrike" baseline="0" dirty="0" smtClean="0">
                <a:latin typeface="Times New Roman" panose="02020603050405020304" pitchFamily="18" charset="0"/>
              </a:rPr>
              <a:t>2) внутренней мотивации и соответственно внутренне мотивированного поведения. </a:t>
            </a:r>
          </a:p>
          <a:p>
            <a:pPr algn="just"/>
            <a:r>
              <a:rPr lang="ru-RU" sz="1900" b="1" i="1" u="none" strike="noStrike" baseline="0" dirty="0" smtClean="0">
                <a:latin typeface="Times New Roman" panose="02020603050405020304" pitchFamily="18" charset="0"/>
              </a:rPr>
              <a:t>Внешняя мотивация </a:t>
            </a:r>
            <a:r>
              <a:rPr lang="ru-RU" sz="1900" b="0" i="0" u="none" strike="noStrike" baseline="0" dirty="0" smtClean="0">
                <a:latin typeface="Times New Roman" panose="02020603050405020304" pitchFamily="18" charset="0"/>
              </a:rPr>
              <a:t>– конструкт для описания детерминации поведения в тех ситуациях, когда факторы, которые его инициируют и регулируют, находятся вне Я личности или вне поведения. Достаточно инициирующим и регулирующим факторам стать внешними, как вся мотивация приобретает характер внешней. </a:t>
            </a:r>
          </a:p>
          <a:p>
            <a:pPr algn="just"/>
            <a:r>
              <a:rPr lang="ru-RU" sz="1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Внутренняя мотивация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конструкт, описывающий такой тип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детерминации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поведения, когда инициирующие и регулирующие его факторы проистекают изнутри личностного Я и полностью находятся внутри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самого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поведения. Внутренне мотивированные деятельности не имеют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поощрений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кроме самой активности. Люди вовлекаются в эту деятельность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ради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нее самой, а не для достижения каких-либо внешних наград. Такая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самоцелью, а не средством для достижения некой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другой цели. 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различать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мотивацию индивидуальную и групповую.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Известно, что индивидуальные и групповые потребности человека далеко не всегда совпадают. То, что может мотивировать труд конкретного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порой не является фактором мотивации для группы сотрудников. Причина этого явления заключается в индивидуальности людей, обладаю-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разным мировоззрением, воспитанием, образованием, отношением к материальным и духовным ценностям. Поэтому для установления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взаимосвязи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 индивидуальной и групповой мотивацией необходимо решить проблему сочетания индивидуальных и групповых целей и интересов. </a:t>
            </a:r>
            <a:endParaRPr lang="ru-RU" sz="1900" b="0" i="0" u="none" strike="noStrike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396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91916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МОТИВАЦИОННЫЕ ФАКТОРЫ </a:t>
            </a:r>
            <a:endParaRPr lang="ru-RU" sz="19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Часто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можно слышать, что людей можно мотивировать только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деньгами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, что деньги – это самый главный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мотиватор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. Но с этим не соглашают-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ся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только специалисты по человеческим ресурсам, но и многие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руководители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. Так, К.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Ферлинг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, шведский специалист, являющийся и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консультантом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по управлению, и руководителем высшего звена шведской компании SKF , которая имеет штат в 200 тыс. чел., работающих в Швеции и в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десятках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стран за ее пределами, приводит такие факты. Когда в ходе проекта по изучению мотивации у людей выясняли, что их мотивирует, то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практиче-ски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 во всех странах этот список был одинаковым. Всегда на первом месте среди мотивирующих факторов была команда, рабочая группа, в которую входит человек. На втором – то, насколько интересной для него является выполняемая работа. На третьем месте стоял такой мотивирующий фактор, как способность контролировать свою работу, уровень самостоятельности в работе. Зарплата шла только на седьмом месте. Зарплата была на первом месте только в тех странах, где это вопрос выживания. К сожалению, Рос-сия сейчас относится к таким странам. </a:t>
            </a:r>
          </a:p>
          <a:p>
            <a:pPr algn="just"/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Успешное применение тех или иных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 материального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стимулирования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 обеспечить определенные преимущества, но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мотивационный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 так называемых мягких составляющих эффективности – дружбы, партнерства, командной работы – часто оказывается гораздо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важнее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К.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Ферлинг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опрашивая работников в разных странах мира, задавал им вопрос относительно того, что, по их мнению, мотивирует их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Хотя по большей части рабочие вообще не видели своих директоров, они единодушно высказывали мнение, что в первую очередь директора мотивируют деньги. Когда же в ходе того же исследования генерального директора компании спросили, что его мотивирует, то он перечислил фак-торы, которые сильно не отличались от факторов, названных рабочими: возможность развития на работе, команда, совет директоров. И у всех топ-менеджеров зарплата стояла на одиннадцатом, тринадцатом,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четырнадцатом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местах. При этом на вопрос о том, что мотивирует рабочих, сто про-центов директоров ответили: «Деньги». </a:t>
            </a:r>
          </a:p>
        </p:txBody>
      </p:sp>
    </p:spTree>
    <p:extLst>
      <p:ext uri="{BB962C8B-B14F-4D97-AF65-F5344CB8AC3E}">
        <p14:creationId xmlns:p14="http://schemas.microsoft.com/office/powerpoint/2010/main" val="1383094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9191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самое большое заблуждение: всех мотивируют деньги, кроме меня. Именно это и мешает многим руководителям использовать более широкий набор средств воздействия на мотивацию подчиненных. Мы привыкли к тому, что деньги – это важнейший рычаг воздействия на мотивацию сотрудников. И трудно представить, что деньги могут выступать в качестве мощнейшего средства,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разрушающего мотивацию персонала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А ведь в большинстве российских компаний именно это и происходит, когда людям не доплачивают за их работу, и неудовлетворенность работников оплатой своего труда – явление повсеместное.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рассчитывает на высокие рабочие показатели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для этого необходимо в организационной и рабочей среде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-дать необходимые условия. Это должны быть условия, компенсирующие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демотивирующее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действие недостаточного уровня оплаты труда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формирующие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такую мотивацию работников, которая будет максимально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располагать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к высоким трудовым достижениям. У людей будет выше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своей работой, если она соответствует их ценностям,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установкам и ожиданиям. Еще лучше, если рабочая среда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превышает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ожидания работников, например, в отношении зарплаты, карьерных перспектив или отношений с руководством. Естественно, что в каждом конкретном случае факторы, определяющие высокий уровень трудовой мотивации персонала могут различаться.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 чтобы руководители могли расширить «ассортимент»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денежных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 воздействия на мотивацию работников, им следует присмотреться к таким средствам, которые неразрывно связаны с самим процессом управления (постановка целей, оценка и контроль, ин-формирование и др.).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Деньги призваны стимулировать людей к напряженному труду.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Зарплата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должна решать еще две важные задачи: привлечение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удержание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хороших работников. Если возникают затруднения в выплате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конкурентоспособной (по сравнению с другими компаниями,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работающими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этом же секторе) зарплаты, то это приводит к серьезным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затруднениям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привлечении и удержании квалифицированных кадров.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посредством денег компания демонстрирует работнику, что она ценит его труд и его профессиональные достижения. </a:t>
            </a:r>
          </a:p>
        </p:txBody>
      </p:sp>
    </p:spTree>
    <p:extLst>
      <p:ext uri="{BB962C8B-B14F-4D97-AF65-F5344CB8AC3E}">
        <p14:creationId xmlns:p14="http://schemas.microsoft.com/office/powerpoint/2010/main" val="4026907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037325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Для лучшего понимания тех задач, которые приходится решать для повышения мотивации работников к труду, надо взглянуть на ситуацию глазами самого работника. В каком случае у него появляется искреннее желание максимально полно использовать в работе свои знания,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профессиональные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навыки и опыт? Когда он готов работать напряженно, с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полной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самоотдачей? Очевидно, это желание возникает лишь в том случае,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если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работник видит тесную связь своих личных интересов (карьерные цели, получение признания и уважения, материальное благополучие,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уверенность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в завтрашнем дне и др.) с той работой, которую он выполняет в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компании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Эти обязательства переживаются работником как искреннее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стремление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к добросовестной работе в интересах компании, они определяют его заботу о ее репутации, о ее имидже в глазах партнеров и потребителей. Пример такого отношения приводят Т.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Питерс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и Р.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Уотермен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в своей книге «В поисках совершенства». Рабочий из компании «Хонда»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который в не-рабочее время, по дороге домой, если видел, что дворники на машинах его фирмы погнуты, останавливался и поправлял их. Он был просто не в со-стоянии смотреть на то, что в машинах его фирмы что-то плохо работает.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Люди, работающие в организации, – это тот ключевой фактор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успеха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без эффективного использования которого рассчитывать на высокие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результаты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в бизнесе невозможно.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Только приверженные компании </a:t>
            </a:r>
            <a:r>
              <a:rPr lang="ru-RU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работники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готовы на дополнительные усилия в работе, не требуя за это </a:t>
            </a:r>
            <a:r>
              <a:rPr lang="ru-RU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дополнительных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выплат. </a:t>
            </a:r>
            <a:endParaRPr lang="ru-RU" b="0" i="0" u="none" strike="noStrike" baseline="0" dirty="0" smtClean="0">
              <a:latin typeface="Times New Roman" panose="02020603050405020304" pitchFamily="18" charset="0"/>
            </a:endParaRPr>
          </a:p>
          <a:p>
            <a:pPr algn="just"/>
            <a:r>
              <a:rPr lang="ru-RU" b="1" i="0" u="none" strike="noStrike" baseline="0" dirty="0" smtClean="0">
                <a:latin typeface="Times New Roman" panose="02020603050405020304" pitchFamily="18" charset="0"/>
              </a:rPr>
              <a:t>Приверженность имеет три составляющие: 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1</a:t>
            </a:r>
            <a:r>
              <a:rPr lang="ru-RU" b="0" i="1" u="none" strike="noStrike" baseline="0" dirty="0" smtClean="0">
                <a:latin typeface="Times New Roman" panose="02020603050405020304" pitchFamily="18" charset="0"/>
              </a:rPr>
              <a:t>) веру в корпоративные ценности и принятие целей данной организации; </a:t>
            </a:r>
          </a:p>
          <a:p>
            <a:pPr algn="just"/>
            <a:r>
              <a:rPr lang="ru-RU" b="0" i="1" u="none" strike="noStrike" baseline="0" dirty="0" smtClean="0">
                <a:latin typeface="Times New Roman" panose="02020603050405020304" pitchFamily="18" charset="0"/>
              </a:rPr>
              <a:t>2) вовлеченность в работу, желание прилагать максимальные усилия в интересах данной организации; </a:t>
            </a:r>
          </a:p>
          <a:p>
            <a:pPr algn="just"/>
            <a:r>
              <a:rPr lang="ru-RU" b="0" i="1" u="none" strike="noStrike" baseline="0" dirty="0" smtClean="0">
                <a:latin typeface="Times New Roman" panose="02020603050405020304" pitchFamily="18" charset="0"/>
              </a:rPr>
              <a:t>3) лояльное отношение к организации, желание оставаться членом данной организации. 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 составляющие приверженности усиливаются, если работника удовлетворяют условия его труда и перспектива профессионального роста, когда он встречает в компании справедливое признание своих заслуг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видит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возможности профессионального или должностного роста.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Приверженность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персонала растет, сотрудники начинают работать лучше, если у них есть внутренние обязательства перед компанией, если они понимают и принимают цели и задачи бизнеса. 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3532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9191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Стимулирование труда персонала </a:t>
            </a:r>
            <a:endParaRPr lang="ru-RU" dirty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Стимулирование труда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– это прежде всего внешнее побуждение, элемент трудовой ситуации, влияющий на поведение человека в сфере труда, материальная оболочка мотивации персонала. Вместе с тем оно не-сет в себе и нематериальную нагрузку, позволяющую работнику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реализовать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себя как личность и работника одновременно. Она выполняет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экономическую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социальную, нравственную функции.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Экономическая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функция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выражается прежде всего в том, что стимулирование труда содействует повышению эффективности производства, которое выражается в повыше-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нии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производительности труда и качества продукции.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Нравственная </a:t>
            </a:r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функция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определяется тем, что стимулы к труду формируют активную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жизненную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позицию, высоконравственный общественный климат в обществе. При этом важно обеспечить правильную и обоснованную систему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стимулов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 учетом традиции и исторического опыта.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Социальная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функция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обеспечивается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формированием социальной структуры общества через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различ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ный уровень доходов, который в значительной степени зависит от воздействия стимулов на различных людей. Кроме того, формирование потребностей, а в итоге и развитие личности также предопределяются организацией и стимулированием труда в обществе. При этом стимулы могут быть материальными и нематериальными. </a:t>
            </a:r>
          </a:p>
          <a:p>
            <a:pPr algn="just"/>
            <a:r>
              <a:rPr lang="ru-RU" b="1" i="0" u="none" strike="noStrike" baseline="0" dirty="0" smtClean="0">
                <a:latin typeface="Times New Roman" panose="02020603050405020304" pitchFamily="18" charset="0"/>
              </a:rPr>
              <a:t>Стимулирование труда 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– довольно сложная процедура. Существуют определенные требования к его организации: комплексность, </a:t>
            </a:r>
            <a:r>
              <a:rPr lang="ru-RU" b="0" i="0" u="none" strike="noStrike" baseline="0" dirty="0" err="1" smtClean="0">
                <a:latin typeface="Times New Roman" panose="02020603050405020304" pitchFamily="18" charset="0"/>
              </a:rPr>
              <a:t>дифференцированность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, гибкость и оперативность. Комплексность подразумевает единство моральных и материальных, коллективных и индивидуальных стимулов, значение которых зависит от системы подходов к управлению персоналом, опыта и традиций предприятия. Комплексность предполагает также наличие </a:t>
            </a:r>
            <a:r>
              <a:rPr lang="ru-RU" b="0" i="0" u="none" strike="noStrike" baseline="0" dirty="0" err="1" smtClean="0">
                <a:latin typeface="Times New Roman" panose="02020603050405020304" pitchFamily="18" charset="0"/>
              </a:rPr>
              <a:t>антистимулов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0" i="0" u="none" strike="noStrike" baseline="0" dirty="0" err="1" smtClean="0">
                <a:latin typeface="Times New Roman" panose="02020603050405020304" pitchFamily="18" charset="0"/>
              </a:rPr>
              <a:t>Дифференци-рованность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 означает индивидуальный подход к стимулированию разных слоев и групп работников. Подходы к обеспеченным и малообеспеченным работникам должны существенно отличаться. Различными должны быть подходы к кадровым и молодым работникам. Гибкость и оперативность проявляются в пересмотре стимулов в зависимости от изменений, происходящих в обществе и коллективе. </a:t>
            </a:r>
          </a:p>
        </p:txBody>
      </p:sp>
    </p:spTree>
    <p:extLst>
      <p:ext uri="{BB962C8B-B14F-4D97-AF65-F5344CB8AC3E}">
        <p14:creationId xmlns:p14="http://schemas.microsoft.com/office/powerpoint/2010/main" val="11529147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050973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В целях максимизации действия стимулов необходимо соблюдать определенные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принципы стимулирования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  <a:p>
            <a:pPr algn="just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Доступность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Каждый стимул должен быть доступен для всех работников. Условия стимулирования должны быть демократичными и понятными. </a:t>
            </a:r>
          </a:p>
          <a:p>
            <a:pPr algn="just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2.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Ощутимость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Практика показывает, что существует некий порог действенности стимула. В разных странах и коллективах он существенно различается. Для одних работников ощутимым может быть стимул и в один доллар, для других мало и десяти. Данное обстоятельство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необходимо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учитывать при определении нижнего порога стимула. </a:t>
            </a:r>
          </a:p>
          <a:p>
            <a:pPr algn="just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3.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Постепенность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Материальные стимулы подвержены постоянной коррекции в сторону повышения, что необходимо учитывать на практике. Однажды резко завышенное вознаграждение скажется на мотивации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работника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в связи с формированием ожидания повышенного вознаграждения и возникновением нового нижнего порога стимула, который устраивал бы работника. Ни в коем случае не допускается снижение уровня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материального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стимулирования, на каком бы высоком уровне он ни находился. Практические исследования подтверждают утверждение психологов о том, 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что между желаемым и реальным уровнем материального вознаграждения обычно существует линейная зависимость. Вслед за повышением вознаграждения формируется новый, более высокий уровень притязаний, а значит, и размер вознаграждения за тот же труд.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Минимизация разрыва между результатом труда и его оплатой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 большинства зарубежных фирм на еженедельную оплату труда обоснован прежде всего необходимостью соблюдения этого принципа.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Одномоментность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действия стимула (вознаграждения) замечена давно. Как показали наши эксперименты, соблюдение этого принципа позволяет в большинстве случаев даже снижать уровень вознаграждения, так как большинство людей предпочитает принцип «лучше меньше, но сразу». Кроме того, учащение вознаграждения, его четкая связь с результатом тру-да – сильный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мотиватор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Повышение уровня вознаграждения 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предыдущему приносит работнику как материальное, так и мораль-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удовлетворение, повышает его тонус и настроение. Временное же снижение этого уровня у большинства людей вызывает чувство «реванша» и положительно сказывается на трудовой активности. </a:t>
            </a:r>
          </a:p>
          <a:p>
            <a:pPr algn="just"/>
            <a:endParaRPr lang="ru-RU" b="0" i="0" u="none" strike="noStrike" baseline="0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1237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731" y="-264430"/>
            <a:ext cx="11964537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5.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Сочетание материальных и моральных стимулов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По своей при-роде материальные и моральные факторы одинаково сильны. Все зависит от места, времени и субъекта воздействия этих факторов. Имеются в виду уровень развития экономики, традиции того или иного государства, а так-же материальное положение, возраст и пол работника. Принимая во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-мание данное обстоятельство, необходимо разумно сочетать эти виды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стимулов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 учетом их целенаправленного действия на каждого работника.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Известно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например, что в молодом возрасте материальные стимулы более приоритетны для работника. Но это не означает полного отсутствия воз-действия моральных стимулов. Об этом свидетельствует, в частности, опыт нашей страны. Тысячи советских спортсменов достигали выдающих-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успехов, в основе которых были моральные стимулы, так как о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серьезных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материальных стимулах в то время не могло быть и речи. Можно при-вести десятки таких примеров и из области трудовых свершений. Как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свидетельствуют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наблюдения социологов, к пятидесяти годам жизни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значимость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моральных и материальных стимулов при нормальном развитии экономики для многих почти уравнивается. Недооценка или переоценка 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стимулирования и видов стимулов одинаково вредна для эффективного менеджмента на предприятии. 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6. </a:t>
            </a:r>
            <a:r>
              <a:rPr lang="ru-RU" b="0" i="1" u="none" strike="noStrike" baseline="0" dirty="0" smtClean="0">
                <a:latin typeface="Times New Roman" panose="02020603050405020304" pitchFamily="18" charset="0"/>
              </a:rPr>
              <a:t>Сочетание стимулов и </a:t>
            </a:r>
            <a:r>
              <a:rPr lang="ru-RU" b="0" i="1" u="none" strike="noStrike" baseline="0" dirty="0" err="1" smtClean="0">
                <a:latin typeface="Times New Roman" panose="02020603050405020304" pitchFamily="18" charset="0"/>
              </a:rPr>
              <a:t>антистимулов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. Споры о значимости стимулов и </a:t>
            </a:r>
            <a:r>
              <a:rPr lang="ru-RU" b="0" i="0" u="none" strike="noStrike" baseline="0" dirty="0" err="1" smtClean="0">
                <a:latin typeface="Times New Roman" panose="02020603050405020304" pitchFamily="18" charset="0"/>
              </a:rPr>
              <a:t>антистимулов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 не утихают. На наш взгляд, необходимо их разумное сочетание. Опыт развитых стран показывает постоянную трансформацию </a:t>
            </a:r>
            <a:r>
              <a:rPr lang="ru-RU" b="0" i="0" u="none" strike="noStrike" baseline="0" dirty="0" err="1" smtClean="0">
                <a:latin typeface="Times New Roman" panose="02020603050405020304" pitchFamily="18" charset="0"/>
              </a:rPr>
              <a:t>мотиваторов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 (стимулов) от преобладания </a:t>
            </a:r>
            <a:r>
              <a:rPr lang="ru-RU" b="0" i="0" u="none" strike="noStrike" baseline="0" dirty="0" err="1" smtClean="0">
                <a:latin typeface="Times New Roman" panose="02020603050405020304" pitchFamily="18" charset="0"/>
              </a:rPr>
              <a:t>антистимулов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 (страх, голод, штрафы и т.д.) к преимущественному использованию стимулов. Все зависит от уровня развития общества, его истории, нравов и традиций. Необходимую корректировку надо делать и на историю компании, род ее деятельности, уровень квалификации, профессиональной подготовки и социальный состав работников. Изначально можно утверждать, что уровень стимулов и </a:t>
            </a:r>
            <a:r>
              <a:rPr lang="ru-RU" b="0" i="0" u="none" strike="noStrike" baseline="0" dirty="0" err="1" smtClean="0">
                <a:latin typeface="Times New Roman" panose="02020603050405020304" pitchFamily="18" charset="0"/>
              </a:rPr>
              <a:t>антистимулов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 в коллективе шахты, стройки, атомной электро-станции или научно-исследовательского центра будет различен.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морального и материального стимулирования труда в раз-личных компаниях предполагают комплекс мер, направленных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трудовой активности работающих и, как следствие, повышение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труда, его качества. Человечество накопило немало форм, систем, методов стимулирования работников. Как отмечалось выше, все стимулы условно подразделяются на материальные и нематериальные. </a:t>
            </a:r>
            <a:endParaRPr lang="ru-RU" b="0" i="0" u="none" strike="noStrike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9266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732" y="272956"/>
            <a:ext cx="12091916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Соотношение их в различных фирмах значительно отличается. В большинстве фирм Западной Европы постепенно сокращается доля материального вознаграждения и увеличивается доля нематериальных стимулов, в то время как для значительного числа российских предприятий и фирм характерны сокращение в доходах семей доли общественных фондов потребления и увеличение доли в доходах материального вознаграждения. Налицо процесс конвергенции двух ранее противостоящих систем, т. е. ухода от гипертрофированного воздействия на труд непосредственно материальных стимулов в одной системе и явной недооценки их в другой. Заработная плата – важнейшая часть системы оплаты и стимулирования труда, один из инструментов воздействия на эффективность труда работника. Это верши-на айсберга системы стимулирования персонала компании, но при всей значимости заработная плата в большинстве процветающих фирм не превышает 70% дохода работника. 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форм материального стимулирования, кроме заработной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можно отметить бонусы, которые постепенно входят в практику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многих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компаний, заменяя ранее дискредитировавшую себя по различным причинам тринадцатую зарплату. Бонусу, в отличие от тринадцатой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зарплаты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предшествует оценка, или аттестация, персонала. В отдельных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бонусы составляют до 20% дохода сотрудников в год. Важное значение в формировании дохода приобретают такие формы, как участие в прибылях и акционерном капитале. Существенную значимость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приобретают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нематериальные стимулы, что можно объяснить не только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стремлением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социальной гармонии, но и возможностью ухода от налогов, кото-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рые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толкают работодателей к поиску путей их неуплаты. Для определения размера заработной платы существует несколько последовательных шагов: </a:t>
            </a:r>
          </a:p>
          <a:p>
            <a:pPr algn="just"/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Описание рабочего места. Наиболее известный метод такого 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описания 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должностная инструкция работника. </a:t>
            </a:r>
          </a:p>
          <a:p>
            <a:pPr algn="just"/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Оценка рабочего места. Подробная и обстоятельная оценка 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рабочего 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места позволяет уточнить профиль должности, повысить уровень справедливости в оплате труда, упорядочить взаимоотношения в 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коллективе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b="0" i="0" u="none" strike="noStrike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1585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9191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Классификация рабочих мест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позволяет определить </a:t>
            </a: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относительую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ценность каждого работника предприятия. Формы и методы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классификации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различны. Наиболее распространенными являются: 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 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ранжирование рабочих мест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– наиболее простой, но наименее точный метод классификации, когда каждому рабочему месту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присваивается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определенный ранг. Число рангов произвольное. Ранжирование –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самая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простая и дешевая система установления уровня заработной платы, доступная для любой организации. Установление несколько лет назад в Российской Федерации 18-разрядной сетки с минимумом оплаты 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соответствующим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коэффициентом для каждого разряда в целом отвечает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мировым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стандартам. Система разрядов позволяет более точно установить степень сложности работы и ее соответствующей оплаты. Однако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элементы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и степень объективизма до сих пор вызывают справедливые нарекания представителей ряда профессий; 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 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многофакторный анализ рабочего места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– позволяет в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максимальной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степени объективно оценить рабочее место. Такой анализ основан на классификации рабочего места, его ранжировании, т.е. оценке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количеством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баллов. Каждый значимый фактор рабочего места оценивается в баллах, а их стимулирование позволяет в итоге провести ранжирование. </a:t>
            </a:r>
          </a:p>
          <a:p>
            <a:pPr algn="just"/>
            <a:r>
              <a:rPr lang="ru-RU" sz="2000" b="0" i="0" u="none" strike="noStrike" baseline="0" dirty="0" smtClean="0">
                <a:latin typeface="Times New Roman" panose="02020603050405020304" pitchFamily="18" charset="0"/>
              </a:rPr>
              <a:t>Однако вышеперечисленные действия по оценке рабочего места могут быть выполнены только в условиях командно-административной системы. В условиях же рыночной экономики существенную корректировку в определении зарплаты того или иного работника может внести изучение сред-ней «стоимости» работника на рынке труда. Вот почему можно наблюдать несоответствие зарплаты некоторых работников их </a:t>
            </a:r>
            <a:r>
              <a:rPr lang="ru-RU" sz="2000" b="0" i="0" u="none" strike="noStrike" baseline="0" smtClean="0">
                <a:latin typeface="Times New Roman" panose="02020603050405020304" pitchFamily="18" charset="0"/>
              </a:rPr>
              <a:t>действительной рыночной </a:t>
            </a:r>
            <a:r>
              <a:rPr lang="ru-RU" sz="2000" b="0" i="0" u="none" strike="noStrike" baseline="0" dirty="0" smtClean="0">
                <a:latin typeface="Times New Roman" panose="02020603050405020304" pitchFamily="18" charset="0"/>
              </a:rPr>
              <a:t>стоимости. </a:t>
            </a:r>
          </a:p>
        </p:txBody>
      </p:sp>
    </p:spTree>
    <p:extLst>
      <p:ext uri="{BB962C8B-B14F-4D97-AF65-F5344CB8AC3E}">
        <p14:creationId xmlns:p14="http://schemas.microsoft.com/office/powerpoint/2010/main" val="32048526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06947"/>
            <a:ext cx="12091916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>
                <a:solidFill>
                  <a:srgbClr val="000000"/>
                </a:solidFill>
                <a:latin typeface="Bookman Old Style" panose="02050604050505020204" pitchFamily="18" charset="0"/>
              </a:rPr>
              <a:t>Потребности человека и мотивация </a:t>
            </a:r>
            <a:endParaRPr lang="ru-RU" sz="1900" dirty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Потребность – определяющая причина поступков человека,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первоисточник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и движущая сила его деятельности. Все другие используемые при описании поведения человека понятия (установки, ценности, интересы, мотивы и т.п.) являются производными от потребностей и порождаются ими. Необходимо помнить о значительном разнообразии этих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потребностей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. Потребности частично и весьма предвзято отражаются в сознании человека, осознаются им. Осознать – значит получить актуальную или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потенциальную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возможность сообщать свое знание другому. Как известно, наиболее трудным в управлении является регулирование побудительных стимулов человека, при которых у него возникает желание работать так, чтобы содействовать достижению целей организации. Достичь цели –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значит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добиться эффективного руководства предприятием. Однако менеджер не должен забывать о врожденных приоритетах природы человека: на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первом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месте – всегда личные интересы, на втором – групповые и лишь на третьем – общественные. Каков же круг потребностей, побуждающих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людей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к тем или иным действиям, в том числе к характеру, объему и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содержанию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работы? Поведение людей веками пытались объяснить их разумом, чувствами и волей. Отказ от взгляда на мышление человека как на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источник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и движущую силу его деятельности, признание потребностей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определяющей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причиной человеческих поступков – величайшие завоевания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научной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мысли. Это послужило началом подлинно научного объяснения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целенаправленного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поведения людей. 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</a:rPr>
              <a:t>Гениальный </a:t>
            </a:r>
            <a:r>
              <a:rPr lang="ru-RU" sz="1900" dirty="0">
                <a:latin typeface="Times New Roman" panose="02020603050405020304" pitchFamily="18" charset="0"/>
              </a:rPr>
              <a:t>русский </a:t>
            </a:r>
            <a:r>
              <a:rPr lang="ru-RU" sz="1900" dirty="0" smtClean="0">
                <a:latin typeface="Times New Roman" panose="02020603050405020304" pitchFamily="18" charset="0"/>
              </a:rPr>
              <a:t>писатель </a:t>
            </a:r>
            <a:r>
              <a:rPr lang="ru-RU" sz="1900" dirty="0">
                <a:latin typeface="Times New Roman" panose="02020603050405020304" pitchFamily="18" charset="0"/>
              </a:rPr>
              <a:t>Ф. М. Достоевский, которого называют «психологом из </a:t>
            </a:r>
            <a:r>
              <a:rPr lang="ru-RU" sz="1900" dirty="0" smtClean="0">
                <a:latin typeface="Times New Roman" panose="02020603050405020304" pitchFamily="18" charset="0"/>
              </a:rPr>
              <a:t>психологов</a:t>
            </a:r>
            <a:r>
              <a:rPr lang="ru-RU" sz="1900" dirty="0">
                <a:latin typeface="Times New Roman" panose="02020603050405020304" pitchFamily="18" charset="0"/>
              </a:rPr>
              <a:t>», в романе «Братья Карамазовы» указывает на три фундаментальные потребности (или три группы потребностей), присущие людям и </a:t>
            </a:r>
            <a:r>
              <a:rPr lang="ru-RU" sz="1900" dirty="0" smtClean="0">
                <a:latin typeface="Times New Roman" panose="02020603050405020304" pitchFamily="18" charset="0"/>
              </a:rPr>
              <a:t>определяющие </a:t>
            </a:r>
            <a:r>
              <a:rPr lang="ru-RU" sz="1900" dirty="0">
                <a:latin typeface="Times New Roman" panose="02020603050405020304" pitchFamily="18" charset="0"/>
              </a:rPr>
              <a:t>их поведение в природной и социальной среде: </a:t>
            </a:r>
            <a:r>
              <a:rPr lang="ru-RU" sz="1900" i="1" dirty="0">
                <a:latin typeface="Times New Roman" panose="02020603050405020304" pitchFamily="18" charset="0"/>
              </a:rPr>
              <a:t>«хлеб» как </a:t>
            </a:r>
            <a:r>
              <a:rPr lang="ru-RU" sz="1900" i="1" dirty="0" smtClean="0">
                <a:latin typeface="Times New Roman" panose="02020603050405020304" pitchFamily="18" charset="0"/>
              </a:rPr>
              <a:t>собирательное </a:t>
            </a:r>
            <a:r>
              <a:rPr lang="ru-RU" sz="1900" i="1" dirty="0">
                <a:latin typeface="Times New Roman" panose="02020603050405020304" pitchFamily="18" charset="0"/>
              </a:rPr>
              <a:t>понятие, вобравшее в себя всю совокупность материальных благ, необходимых для поддержания жизни («Накорми, тогда и спрашивай с них добродетели!»); потребность познания («Ибо тайна человеческого бытия не в том, чтобы только жить, в том, для чего жить»); потребность всемирного соединения («Всегда человечество в целом своем стремилось устроиться непременно всемирно»). </a:t>
            </a:r>
            <a:endParaRPr lang="ru-RU" sz="1900" i="1" dirty="0"/>
          </a:p>
        </p:txBody>
      </p:sp>
    </p:spTree>
    <p:extLst>
      <p:ext uri="{BB962C8B-B14F-4D97-AF65-F5344CB8AC3E}">
        <p14:creationId xmlns:p14="http://schemas.microsoft.com/office/powerpoint/2010/main" val="2003622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7378" y="123042"/>
            <a:ext cx="11964537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Проблема мотивации и мотивов поведения в деятельности – одна из основных в психологии. Вряд ли найдется такая область психологии, кото-рая не затрагивала бы мотивационного процесса. 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В настоящее время мотивация как психическое явление трактуется по-разному. В одном случае как совокупность факторов, поддерживающих и направляющих, т. е. определяющих поведение, в другом случае как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совокупность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мотивов, в третьем – как побуждение, вызывающее активность организма и определяющее ее направленность. Кроме того, мотивация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рассматривается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как процесс психической регуляции конкретной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деятельности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 как процесс действия мотива и как механизм, определяющий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возникновение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 направление и способы осуществления конкретных форм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деятельности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 как совокупная система процессов, отвечающих за побуждение и деятельность. 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Путь к эффективной профессиональной деятельности человека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лежит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через понимание его мотивации. Только зная то, что движет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человеком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 что побуждает его к деятельности, какие мотивы лежат в основе его действий, можно попытаться разработать эффективную систему форм и методов управления им. Для этого нужно знать, как возникают или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вызываются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те или иные мотивы, как и какими способами мотивы могут быть приведены в действие, как осуществляется мотивирование людей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имеется колоссальное количество способов воздействия на мотивацию конкретного человека, причем диапазон их постоянно растет.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того, тот фактор, который сегодня мотивирует конкретного человека к интенсивному труду, завтра может способствовать «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отключению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того же самого человека. Никто точно не может сказать, как деталь-но действует механизм мотивации, какой силы должен быть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мотивирующий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 и когда он сработает, не говоря уже о том, почему он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срабатывает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201614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037325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Градация основных потребностей Ф.М. Достоевского удивительно точно совпадает с классификацией великого немецкого философа Г.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Гегеля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, который говорил о том, что, обозревая все содержание нашего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человеческого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существования, мы уже в нашем обыденном сознании находим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величайшее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многообразие интересов и их удовлетворения. Мы находим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обширную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систему физических потребностей, на удовлетворение которых работают большая и разветвленная сеть промышленных предприятий,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торговля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, судоходство и технические искусства. Выше этой системы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потребностей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мы находим мир права, законов, жизнь в семье, обособление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сословий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, всю многообъемлющую область государства. Наконец, мы находим бесконечно специализированную и сложную деятельность, совершающую-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ся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 в науке, совокупность знаний и познаний, охватывающую все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существующее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. Жить, познавать и занимать определенное место в группе,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взаимодействуя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с другими ее членами, – в этом и заключается огромное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многообразие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побуждений и продиктованной ими деятельности. </a:t>
            </a:r>
            <a:endParaRPr lang="ru-RU" sz="19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ru-RU" sz="19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19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Задание на семинар 3:</a:t>
            </a:r>
          </a:p>
          <a:p>
            <a:pPr algn="just"/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Трудовая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мотивация и удовлетворенность трудом персонала организаций. Основные концепции и модели.</a:t>
            </a:r>
            <a:endParaRPr lang="ru-RU" sz="19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. Особенности мотивационной структуры личности и примеры методик ее диагностики (методика Э. Шейна «Якоря карьеры», </a:t>
            </a:r>
            <a:endParaRPr lang="ru-RU" sz="19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. Понятие трудовой мотивации. «Пирамида потребностей» по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А.Маслоу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 и ее приложение к анализу трудовой мотивации сотрудников организаций.</a:t>
            </a:r>
            <a:endParaRPr lang="ru-RU" sz="19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4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Общая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классификация  ценностных ориентаций по Г.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Олпорту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. Взаимосвязь ценностных ориентаций с актуальными потребностями профессионала.</a:t>
            </a:r>
            <a:endParaRPr lang="ru-RU" sz="19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5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. Описательные и процессуальные теории трудовой мотивации (теория сбалансированности Дж. Адамса и теория ожиданий В.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Врума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32535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9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ХАРАКТЕРИСТИКА МОТИВАЦИИ </a:t>
            </a:r>
            <a:endParaRPr lang="ru-RU" sz="19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Впервые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слово «мотивация» употребил А. Шопенгауэр в статье «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Четыре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принципа достаточной причины» (1900–1910). Затем этот термин прочно вошел в психологический обиход для объяснения причин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поведения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человека и животных. </a:t>
            </a:r>
            <a:endParaRPr lang="ru-RU" sz="1900" b="0" i="0" u="none" strike="noStrike" baseline="0" dirty="0" smtClean="0">
              <a:latin typeface="Times New Roman" panose="02020603050405020304" pitchFamily="18" charset="0"/>
            </a:endParaRPr>
          </a:p>
          <a:p>
            <a:pPr algn="just"/>
            <a:r>
              <a:rPr lang="ru-RU" sz="1900" b="1" i="1" u="none" strike="noStrike" baseline="0" dirty="0" smtClean="0">
                <a:latin typeface="Times New Roman" panose="02020603050405020304" pitchFamily="18" charset="0"/>
              </a:rPr>
              <a:t>Мотивация </a:t>
            </a:r>
            <a:r>
              <a:rPr lang="ru-RU" sz="1900" b="0" i="0" u="none" strike="noStrike" baseline="0" dirty="0" smtClean="0">
                <a:latin typeface="Times New Roman" panose="02020603050405020304" pitchFamily="18" charset="0"/>
              </a:rPr>
              <a:t>(от лат. </a:t>
            </a:r>
            <a:r>
              <a:rPr lang="ru-RU" sz="1900" b="0" i="0" u="none" strike="noStrike" baseline="0" dirty="0" err="1" smtClean="0">
                <a:latin typeface="Times New Roman" panose="02020603050405020304" pitchFamily="18" charset="0"/>
              </a:rPr>
              <a:t>moveo</a:t>
            </a:r>
            <a:r>
              <a:rPr lang="ru-RU" sz="1900" b="0" i="0" u="none" strike="noStrike" baseline="0" dirty="0" smtClean="0">
                <a:latin typeface="Times New Roman" panose="02020603050405020304" pitchFamily="18" charset="0"/>
              </a:rPr>
              <a:t> – двигаю) – это совокупность внутренних и внешних движущих сил, которые побуждают человека к деятельности, задают границы, формы и степень активности деятельности и придают этой деятельности направленность, ориентированную на достижение определенных целей. </a:t>
            </a:r>
          </a:p>
          <a:p>
            <a:pPr algn="just"/>
            <a:r>
              <a:rPr lang="ru-RU" sz="1900" b="0" i="0" u="none" strike="noStrike" baseline="0" dirty="0" smtClean="0">
                <a:latin typeface="Times New Roman" panose="02020603050405020304" pitchFamily="18" charset="0"/>
              </a:rPr>
              <a:t>Отсюда все определения мотивации рассматривают в двух аспектах: как совокупность факторов или мотивов и как динамичное образование, как процесс, механизм. Например, согласно определению В.Д. </a:t>
            </a:r>
            <a:r>
              <a:rPr lang="ru-RU" sz="1900" b="0" i="0" u="none" strike="noStrike" baseline="0" dirty="0" err="1" smtClean="0">
                <a:latin typeface="Times New Roman" panose="02020603050405020304" pitchFamily="18" charset="0"/>
              </a:rPr>
              <a:t>Шадрикова</a:t>
            </a:r>
            <a:r>
              <a:rPr lang="ru-RU" sz="1900" b="0" i="0" u="none" strike="noStrike" baseline="0" dirty="0" smtClean="0">
                <a:latin typeface="Times New Roman" panose="02020603050405020304" pitchFamily="18" charset="0"/>
              </a:rPr>
              <a:t> (1982), мотивация обусловлена потребностями и целями личности, уровнем притязаний и идеалами, условиями деятельности (как объективными, внешними, так и субъективными, внутренними – знаниями, умениями, способностями, характером) и мировоззрением, убеждениями и направленностью личности и т. д. С учетом этих факторов происходит принятие решения, формирование намерения. 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мнению В.И. Ковалева, когда говорят о внешних мотивах и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имеют в виду либо обстоятельства (актуальные условия,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оказывающие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на эффективность деятельности, действий), либо какие-то внешние факторы, влияющие на принятие решения и силу мотива (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вознаграждение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прочее); в том числе имеют в виду и приписывание самим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человеком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этим факторам решающей роли в принятии решения и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достижении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результата, как это имеет место у людей с внешним локусом контроля. В этих случаях более логично говорить о внешне стимулируемой, или внешне организованной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мотивации, понимая при этом, что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обстоятельства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условия, ситуация приобретают значение для мотивации только тогда, когда становятся значимыми для человека, для удовлетворения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желания. Поэтому внешние факторы должны в процессе мотивации трансформироваться во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внутренние. 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43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731" y="0"/>
            <a:ext cx="11950889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Общую характеристику процесса мотивации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можно дать, если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опре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-делить используемые для его объяснения понятия: потребности, мотивы, цели. </a:t>
            </a:r>
          </a:p>
          <a:p>
            <a:pPr algn="just"/>
            <a:r>
              <a:rPr lang="ru-RU" sz="20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Потребности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– это состояние человека, испытывающего нужду в объекте, необходимом для его существования. Потребности являются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источником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активности человека, причиной его целенаправленных действий. </a:t>
            </a:r>
          </a:p>
          <a:p>
            <a:pPr algn="just"/>
            <a:r>
              <a:rPr lang="ru-RU" sz="2000" b="1" i="1" u="none" strike="noStrike" baseline="0" dirty="0" smtClean="0">
                <a:latin typeface="Times New Roman" panose="02020603050405020304" pitchFamily="18" charset="0"/>
              </a:rPr>
              <a:t>Мотивы</a:t>
            </a:r>
            <a:r>
              <a:rPr lang="ru-RU" sz="2000" b="0" i="1" u="none" strike="noStrike" baseline="0" dirty="0" smtClean="0">
                <a:latin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smtClean="0">
                <a:latin typeface="Times New Roman" panose="02020603050405020304" pitchFamily="18" charset="0"/>
              </a:rPr>
              <a:t>– это побуждения человека к действию, направленные на результат (цель). </a:t>
            </a:r>
          </a:p>
          <a:p>
            <a:pPr algn="just"/>
            <a:r>
              <a:rPr lang="ru-RU" sz="2000" b="1" i="1" u="none" strike="noStrike" baseline="0" dirty="0" smtClean="0">
                <a:latin typeface="Times New Roman" panose="02020603050405020304" pitchFamily="18" charset="0"/>
              </a:rPr>
              <a:t>Цели </a:t>
            </a:r>
            <a:r>
              <a:rPr lang="ru-RU" sz="2000" b="0" i="0" u="none" strike="noStrike" baseline="0" dirty="0" smtClean="0">
                <a:latin typeface="Times New Roman" panose="02020603050405020304" pitchFamily="18" charset="0"/>
              </a:rPr>
              <a:t>– это желаемый объект (или его состояние), к обладанию кото-рым стремится человек. </a:t>
            </a:r>
          </a:p>
          <a:p>
            <a:pPr algn="just"/>
            <a:r>
              <a:rPr lang="ru-RU" sz="2000" b="1" i="0" u="none" strike="noStrike" baseline="0" dirty="0" smtClean="0">
                <a:latin typeface="Times New Roman" panose="02020603050405020304" pitchFamily="18" charset="0"/>
              </a:rPr>
              <a:t>Мотивация как функция управления </a:t>
            </a:r>
            <a:r>
              <a:rPr lang="ru-RU" sz="2000" b="0" i="0" u="none" strike="noStrike" baseline="0" dirty="0" smtClean="0">
                <a:latin typeface="Times New Roman" panose="02020603050405020304" pitchFamily="18" charset="0"/>
              </a:rPr>
              <a:t>реализуется через систему стимулов, т.е. любые действия подчиненного должны иметь для него положи-тельные или отрицательные последствия с точки зрения удовлетворения его потребностей или достижения его целей. </a:t>
            </a:r>
          </a:p>
          <a:p>
            <a:pPr algn="just"/>
            <a:r>
              <a:rPr lang="ru-RU" sz="2000" b="0" i="0" u="none" strike="noStrike" baseline="0" dirty="0" smtClean="0">
                <a:latin typeface="Times New Roman" panose="02020603050405020304" pitchFamily="18" charset="0"/>
              </a:rPr>
              <a:t>Изучение коллектива может позволить руководителю создать мотивационную структуру, с помощью которой он осуществит воспитание коллектива в нужном направлении.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выделить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 основных индикатора трудовой мотивации персонала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могут быть измерены с помощью анкетного опроса: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удовлетворенность своим трудом; </a:t>
            </a:r>
          </a:p>
          <a:p>
            <a:pPr algn="just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заинтересованность в конечных результатах своего труда; </a:t>
            </a:r>
          </a:p>
          <a:p>
            <a:pPr algn="just"/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приверженность своей организации. </a:t>
            </a:r>
            <a:endParaRPr lang="ru-RU" sz="2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того, насколько эти составляющие трудовой мотивации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выраже-ны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данного работника, зависит его отношение к профессиональному труду и рабочее поведение. 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52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182" y="105349"/>
            <a:ext cx="11982734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9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СТАДИАЛЬНОСТЬ МОТИВАЦИОННОГО ПРОЦЕССА</a:t>
            </a: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Стадиальную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принятия морального решения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разработал С. Шварц. Ценность его модели состоит в тщательной оценке ситуации, приводящей к возникновению желания помочь другому человеку, своих возможностей, последствий для себя и для нуждающегося в помощи. Если стимул не превратился в мотив, значит, он или «не понят» или «не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Таким образом, возможный вариант возникновения мотива можно представить следующим образом: «возникновение потребности – ее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осознание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"встреча" потребности со стимулом – трансформирование (обычно посредством стимула) потребности в мотив и его осознание. В процессе возникновения мотива происходит оценка различных сторон стимула (на-пример, поощрения): значимость для данного субъекта и для общества, справедливость и т. д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.».</a:t>
            </a:r>
          </a:p>
          <a:p>
            <a:pPr algn="just"/>
            <a:r>
              <a:rPr lang="ru-RU" sz="1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19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етыре </a:t>
            </a:r>
            <a:r>
              <a:rPr lang="ru-RU" sz="1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этапа мотивационного процесса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возникновение и осознание побуждения. Полное осознание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побуждения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в себя осознание предметного содержания побуждения (какой предмет нужен), действия, результата и способов осуществления этого действия. В качестве осознанного побуждения могут выступать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влечения, склонности и вообще любое явление психической деятельности (образ, мысль, эмоция). При этом побудительный аспект психического явления может и не осознаваться человеком, быть в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потенциальном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(скорее – скрытом) состоянии. Однако побуждение – это еще не мотив, и первым шагом к его формированию является осознание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побуждения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 чтобы говорить о мотиве, и осознания побуждения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хотя поведение может быть обусловлено и одним осознанным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побуждением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Такое ситуативное поведение часто приводит к сожалению о содеянном, поскольку человек постфактум обнаруживает, что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мотивационные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поступка были не совсем адекватны принятым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человеком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ценностям и установкам. </a:t>
            </a:r>
          </a:p>
        </p:txBody>
      </p:sp>
    </p:spTree>
    <p:extLst>
      <p:ext uri="{BB962C8B-B14F-4D97-AF65-F5344CB8AC3E}">
        <p14:creationId xmlns:p14="http://schemas.microsoft.com/office/powerpoint/2010/main" val="15744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83" y="300251"/>
            <a:ext cx="1192359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Второй этап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– это «принятие мотива».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Под этим несколько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нелогичным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названием этапа (если до сих пор речь не могла идти о мотиве, то что же можно принять; а если он уже был, на втором этапе речь должна идти о принятии решения: «делать – не делать») понимается внутреннее принятие побуждения, т.е. идентификация его с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мотивационно-смысловыми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образованиями личности. Нелогичность названного этапа состоит в том, что если осознанное побуждение не принято, то оно еще не мотив, а если мотив, тогда это уже принятое побуждение. 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Другими словами, на втором этапе человек, сообразуясь со своими нравственными принципами, ценностями и прочим, решает, насколько значима возникшая потребность, влечение, стоит ли их удовлетворять. Не-случайно говорится о свойствах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принятости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или осмысленности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данного </a:t>
            </a:r>
            <a:r>
              <a:rPr lang="ru-RU" sz="2000" b="0" i="0" u="none" strike="noStrike" baseline="0" dirty="0" smtClean="0">
                <a:latin typeface="Times New Roman" panose="02020603050405020304" pitchFamily="18" charset="0"/>
              </a:rPr>
              <a:t>мотивационного образования. Мотив как единица рассматриваемой фазы процесса мотивации приобретает не только побудительность, осознанность, направленность, но и </a:t>
            </a:r>
            <a:r>
              <a:rPr lang="ru-RU" sz="2000" b="0" i="0" u="none" strike="noStrike" baseline="0" dirty="0" err="1" smtClean="0">
                <a:latin typeface="Times New Roman" panose="02020603050405020304" pitchFamily="18" charset="0"/>
              </a:rPr>
              <a:t>смыслообразующую</a:t>
            </a:r>
            <a:r>
              <a:rPr lang="ru-RU" sz="2000" b="0" i="0" u="none" strike="noStrike" baseline="0" dirty="0" smtClean="0">
                <a:latin typeface="Times New Roman" panose="02020603050405020304" pitchFamily="18" charset="0"/>
              </a:rPr>
              <a:t> функцию. </a:t>
            </a:r>
            <a:endParaRPr lang="ru-RU" sz="2000" dirty="0">
              <a:latin typeface="Times New Roman" panose="02020603050405020304" pitchFamily="18" charset="0"/>
            </a:endParaRPr>
          </a:p>
          <a:p>
            <a:pPr algn="just"/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этап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реализация мотива, в течение которого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конкретных условий и способов реализации может измениться психологическое содержание мотива. При этом мотив приобретает новые функции (удовлетворения, насыщения потребности, интереса), что при-водит к переходу к следующему этапу мотивации – закреплению мотива, в результате чего он становится чертой характера. </a:t>
            </a:r>
          </a:p>
          <a:p>
            <a:pPr algn="just"/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Четвертый этап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актуализация потенциального побуждения, под которой имеется в виду осознаваемое или неосознаваемое проявление со-ответствующей черты характера в условиях внутренней или внешней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привычки или желания. </a:t>
            </a:r>
          </a:p>
        </p:txBody>
      </p:sp>
    </p:spTree>
    <p:extLst>
      <p:ext uri="{BB962C8B-B14F-4D97-AF65-F5344CB8AC3E}">
        <p14:creationId xmlns:p14="http://schemas.microsoft.com/office/powerpoint/2010/main" val="369891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7379" y="286603"/>
            <a:ext cx="1189629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А.Н.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Зерниченко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и Н.В. Гончаров выделяют в мотивации три стадии: формирования мотива, достижения объекта потребности и удовлетворения потребности. Если бы речь шла о мысленном осуществлении этих стадий, то с этим можно было бы и согласиться. Однако у них вторая и третья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стадии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связаны с реальным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действованием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 Поэтому связывать саму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исполнительскую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деятельность с процессом мотивации (точнее принимать ее за мотивацию) вряд ли справедливо. </a:t>
            </a:r>
          </a:p>
          <a:p>
            <a:pPr algn="just"/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В разработанной Д.В. Колосовым концепции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потребностного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поведения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понятие «мотивация», по существу, не используется, вместо него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-тор применяет, с нашей точки зрения, не очень удачно, понятие «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мотивационное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поле», функцией которого является в конечном итоге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формирование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мотива и удовлетворение потребностей индивида. Мотивационное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поле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 по мнению Д.В. Колосова – это функциональный орган головного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мозга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 задачами которого являются упорядочение потребностей и выбор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оптимального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способа достижения состояния удовлетворения как конечной цели поведенческих реакций.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побуждения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направленного на удовлетворение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проходит, по Д. В. Колосову, ряд последовательных стадий (зон).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Потребностное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возбуждение сначала попадает в зону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потребностных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эталонов, затем – в зону представительства потребностей, в зону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возбуждения и зону формирования программы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на конечном этапе – в зону (центры) подкрепления.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зоне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потребностных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эталонов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расположены ядра потребностей и модели потребного результата. Последние имеют устойчивую (в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подлинном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смысле слова эталонную) часть и часть динамичную, развивающуюся в ходе развития потребностей. </a:t>
            </a:r>
          </a:p>
        </p:txBody>
      </p:sp>
    </p:spTree>
    <p:extLst>
      <p:ext uri="{BB962C8B-B14F-4D97-AF65-F5344CB8AC3E}">
        <p14:creationId xmlns:p14="http://schemas.microsoft.com/office/powerpoint/2010/main" val="1108280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192001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В </a:t>
            </a:r>
            <a:r>
              <a:rPr lang="ru-RU" sz="20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зоне представительства потребностей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накапливается </a:t>
            </a: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потребностное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возбуждение от ядер всех потребностей. Функцией этой зоны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является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 во-первых, «переключение» чрезмерно накопившегося возбуждения одной потребности на другую, получившую доступ к исполнительной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системе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 Как считает автор, это чрезмерное удовлетворение одной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потребности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за счет другой. Речь скорее должна идти о неадекватном способе раз-рядки возникшего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потребностного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напряжения («выпускание пара», без удовлетворения самой потребности) и о переключении на другую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деятельность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 чтобы «вытеснить» неудовлетворение, разочарование от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предыдущей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 Во-вторых, функцией зоны представительства является задержка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потребностного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возбуждения для его последующей обработки в следую-щей зоне, так как последняя не должна «захлебываться» от чрезмерности поступающего в нее возбуждения. 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В </a:t>
            </a:r>
            <a:r>
              <a:rPr lang="ru-RU" sz="20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зоне обработки </a:t>
            </a:r>
            <a:r>
              <a:rPr lang="ru-RU" sz="2000" b="1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потребностного</a:t>
            </a:r>
            <a:r>
              <a:rPr lang="ru-RU" sz="20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возбуждения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происходит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конвергенция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потоков информации: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потребностного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возбуждения,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поступающего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из зоны представительства потребностей; возбуждения, несущего информацию о возможных предметах удовлетворения потребностей;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возбуждения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 несущего информацию об условиях, сопутствующих успеху (на основании предыдущего опыта). В данной зоне, полагает Д.В. Колосов,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потребностное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возбуждение дважды конкретизируется, т. е. привязывается к реальности, согласуется с ней по предмету и способу его достижения. Эта конкретизация, по его мнению, и есть процесс формирования мотива, а то, что в результате получается, является собственно мотивом.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четвертой зоне мотивационного поля –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зоне формирования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 трансформируется в исполнительную актив-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которую он входит в качестве компонента. Когда программа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дей-ствий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полностью сформирована, но непосредственного импульса к началу соответствующей деятельности нет, то данное состояние есть побуждение к деятельности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Пусковая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афферентация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сформировавшийся «пусковой» мотив переводят его в актуальную деятельность. </a:t>
            </a:r>
          </a:p>
        </p:txBody>
      </p:sp>
    </p:spTree>
    <p:extLst>
      <p:ext uri="{BB962C8B-B14F-4D97-AF65-F5344CB8AC3E}">
        <p14:creationId xmlns:p14="http://schemas.microsoft.com/office/powerpoint/2010/main" val="4177732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78269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Пятая зона мотивационного поля – </a:t>
            </a:r>
            <a:r>
              <a:rPr lang="ru-RU" sz="19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центры подкрепления </a:t>
            </a:r>
            <a:r>
              <a:rPr lang="ru-RU" sz="19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–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взаимодействует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</a:rPr>
              <a:t>с тремя предыдущими, подкрепляя (усиливая или ослабляя) происходящие в них процессы. </a:t>
            </a:r>
            <a:endParaRPr lang="ru-RU" sz="1900" b="0" i="0" u="none" strike="noStrike" baseline="0" dirty="0" smtClean="0">
              <a:latin typeface="Times New Roman" panose="02020603050405020304" pitchFamily="18" charset="0"/>
            </a:endParaRPr>
          </a:p>
          <a:p>
            <a:pPr algn="just"/>
            <a:r>
              <a:rPr lang="ru-RU" sz="1900" b="0" i="0" u="none" strike="noStrike" baseline="0" dirty="0" smtClean="0">
                <a:latin typeface="Times New Roman" panose="02020603050405020304" pitchFamily="18" charset="0"/>
              </a:rPr>
              <a:t>Ряд зарубежных психологов рассматривают стадиальность мотивационного процесса в рамках </a:t>
            </a:r>
            <a:r>
              <a:rPr lang="ru-RU" sz="1900" b="0" i="0" u="none" strike="noStrike" baseline="0" dirty="0" err="1" smtClean="0">
                <a:latin typeface="Times New Roman" panose="02020603050405020304" pitchFamily="18" charset="0"/>
              </a:rPr>
              <a:t>гештальт</a:t>
            </a:r>
            <a:r>
              <a:rPr lang="ru-RU" sz="1900" b="0" i="0" u="none" strike="noStrike" baseline="0" dirty="0" smtClean="0">
                <a:latin typeface="Times New Roman" panose="02020603050405020304" pitchFamily="18" charset="0"/>
              </a:rPr>
              <a:t>-подхода. Речь идет о цикле контакта, сутью которого является актуализация и удовлетворение потребности при взаимодействии человека с внешней средой: доминирующая потребность появляется на переднем плане сознания в качестве фигуры на фоне личного опыта и, удовлетворенная, вновь растворяется в фоне. В этом процессе выделяется до шести фаз: ощущение стимула – его осознание – возбуждение (решение, возникновение побуждения) – начало действия – контакт с объектом – отступление (возвращение к исходному состоянию). При этом отмеченные фазы могут четко дифференцироваться или накладываться друг на друга. </a:t>
            </a:r>
          </a:p>
          <a:p>
            <a:pPr algn="just"/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процесс мотивации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одни исследователи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рассматривают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позиций структурно-психологического подхода (А.Г. Ковалев, А.А.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Файзуллаев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другие –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биологизированного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функционального, в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значительной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степени рефлекторного подхода (Д. В. Колосов), третьи –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гештальт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-подхода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(Ж.-М. Робин). 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Положительные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моменты есть в каждом из подходов, но целостной картины процесса мотивации и этапов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 не возникает. 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Стадии мотивации, их количество и внутреннее содержание во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многом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зависят от вида стимулов, под влиянием которых начинает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развертываться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формирования намерения как конечного этапа мотивации. Стимулы могут быть внешними (физические раздражители, сигналы) и внутренними (неприятные ощущения, исходящие от внутренних органов). Но стимулами могут быть и требования, просьбы, чувство долга и другие социальные факторы. Могут влиять на характер мотивации и способы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целеобразования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Например, О. К. Тихомиров отмечает, что заданные (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принятые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человеком) и самостоятельно сформированные (по желанию) цели различаются характером связи, образующейся между целью и мотивом (потребностью): в первом случае связь формируется от цели к мотиву, а во втором – от потребности к цели. </a:t>
            </a:r>
          </a:p>
        </p:txBody>
      </p:sp>
    </p:spTree>
    <p:extLst>
      <p:ext uri="{BB962C8B-B14F-4D97-AF65-F5344CB8AC3E}">
        <p14:creationId xmlns:p14="http://schemas.microsoft.com/office/powerpoint/2010/main" val="1630208752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300</TotalTime>
  <Words>5460</Words>
  <Application>Microsoft Office PowerPoint</Application>
  <PresentationFormat>Широкоэкранный</PresentationFormat>
  <Paragraphs>103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Bookman Old Style</vt:lpstr>
      <vt:lpstr>Calibri</vt:lpstr>
      <vt:lpstr>Calibri Light</vt:lpstr>
      <vt:lpstr>Times New Roman</vt:lpstr>
      <vt:lpstr>Ретро</vt:lpstr>
      <vt:lpstr>МОТИВАЦИЯ В ОРГАНИЗАЦИИ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МОТИВАЦИЯ В ОРГАНИЗАЦИИ </dc:title>
  <dc:creator>usewr</dc:creator>
  <cp:lastModifiedBy>usewr</cp:lastModifiedBy>
  <cp:revision>16</cp:revision>
  <dcterms:created xsi:type="dcterms:W3CDTF">2020-09-17T06:02:44Z</dcterms:created>
  <dcterms:modified xsi:type="dcterms:W3CDTF">2020-09-23T05:42:42Z</dcterms:modified>
</cp:coreProperties>
</file>